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1" r:id="rId7"/>
    <p:sldId id="268" r:id="rId8"/>
    <p:sldId id="280" r:id="rId9"/>
    <p:sldId id="262" r:id="rId10"/>
    <p:sldId id="274" r:id="rId11"/>
    <p:sldId id="279" r:id="rId12"/>
    <p:sldId id="267" r:id="rId13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CB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76" autoAdjust="0"/>
  </p:normalViewPr>
  <p:slideViewPr>
    <p:cSldViewPr>
      <p:cViewPr varScale="1">
        <p:scale>
          <a:sx n="114" d="100"/>
          <a:sy n="114" d="100"/>
        </p:scale>
        <p:origin x="127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9"/>
          <p:cNvSpPr>
            <a:spLocks/>
          </p:cNvSpPr>
          <p:nvPr userDrawn="1"/>
        </p:nvSpPr>
        <p:spPr bwMode="auto">
          <a:xfrm flipH="1">
            <a:off x="1143000" y="152400"/>
            <a:ext cx="8001000" cy="16764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 flipH="1">
            <a:off x="1600200" y="0"/>
            <a:ext cx="7543800" cy="16764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rgbClr val="2FCB4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0" y="5943600"/>
            <a:ext cx="9154274" cy="1066800"/>
          </a:xfrm>
          <a:custGeom>
            <a:avLst/>
            <a:gdLst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9144000 w 9144000"/>
              <a:gd name="connsiteY2" fmla="*/ 3581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1 h 2349501"/>
              <a:gd name="connsiteX1" fmla="*/ 9144000 w 9144000"/>
              <a:gd name="connsiteY1" fmla="*/ 1 h 2349501"/>
              <a:gd name="connsiteX2" fmla="*/ 0 w 9144000"/>
              <a:gd name="connsiteY2" fmla="*/ 1905001 h 2349501"/>
              <a:gd name="connsiteX3" fmla="*/ 0 w 9144000"/>
              <a:gd name="connsiteY3" fmla="*/ 1 h 2349501"/>
              <a:gd name="connsiteX0" fmla="*/ 0 w 9144000"/>
              <a:gd name="connsiteY0" fmla="*/ 671286 h 3020786"/>
              <a:gd name="connsiteX1" fmla="*/ 9144000 w 9144000"/>
              <a:gd name="connsiteY1" fmla="*/ 671286 h 3020786"/>
              <a:gd name="connsiteX2" fmla="*/ 0 w 9144000"/>
              <a:gd name="connsiteY2" fmla="*/ 1905001 h 3020786"/>
              <a:gd name="connsiteX3" fmla="*/ 0 w 9144000"/>
              <a:gd name="connsiteY3" fmla="*/ 671286 h 3020786"/>
              <a:gd name="connsiteX0" fmla="*/ 0 w 9144000"/>
              <a:gd name="connsiteY0" fmla="*/ -1 h 2349499"/>
              <a:gd name="connsiteX1" fmla="*/ 9144000 w 9144000"/>
              <a:gd name="connsiteY1" fmla="*/ -1 h 2349499"/>
              <a:gd name="connsiteX2" fmla="*/ 0 w 9144000"/>
              <a:gd name="connsiteY2" fmla="*/ 1233714 h 2349499"/>
              <a:gd name="connsiteX3" fmla="*/ 0 w 9144000"/>
              <a:gd name="connsiteY3" fmla="*/ -1 h 2349499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233715 h 2349500"/>
              <a:gd name="connsiteX3" fmla="*/ 0 w 9144000"/>
              <a:gd name="connsiteY3" fmla="*/ 0 h 2349500"/>
              <a:gd name="connsiteX0" fmla="*/ 0 w 9144000"/>
              <a:gd name="connsiteY0" fmla="*/ 0 h 2181679"/>
              <a:gd name="connsiteX1" fmla="*/ 9144000 w 9144000"/>
              <a:gd name="connsiteY1" fmla="*/ 0 h 2181679"/>
              <a:gd name="connsiteX2" fmla="*/ 0 w 9144000"/>
              <a:gd name="connsiteY2" fmla="*/ 1233715 h 2181679"/>
              <a:gd name="connsiteX3" fmla="*/ 0 w 9144000"/>
              <a:gd name="connsiteY3" fmla="*/ 0 h 2181679"/>
              <a:gd name="connsiteX0" fmla="*/ 0 w 9144000"/>
              <a:gd name="connsiteY0" fmla="*/ 0 h 2237619"/>
              <a:gd name="connsiteX1" fmla="*/ 9144000 w 9144000"/>
              <a:gd name="connsiteY1" fmla="*/ 0 h 2237619"/>
              <a:gd name="connsiteX2" fmla="*/ 0 w 9144000"/>
              <a:gd name="connsiteY2" fmla="*/ 1233715 h 2237619"/>
              <a:gd name="connsiteX3" fmla="*/ 0 w 9144000"/>
              <a:gd name="connsiteY3" fmla="*/ 0 h 2237619"/>
              <a:gd name="connsiteX0" fmla="*/ 0 w 10439400"/>
              <a:gd name="connsiteY0" fmla="*/ 0 h 1432615"/>
              <a:gd name="connsiteX1" fmla="*/ 9144000 w 10439400"/>
              <a:gd name="connsiteY1" fmla="*/ 0 h 1432615"/>
              <a:gd name="connsiteX2" fmla="*/ 7772400 w 10439400"/>
              <a:gd name="connsiteY2" fmla="*/ 1193397 h 1432615"/>
              <a:gd name="connsiteX3" fmla="*/ 0 w 10439400"/>
              <a:gd name="connsiteY3" fmla="*/ 1233715 h 1432615"/>
              <a:gd name="connsiteX4" fmla="*/ 0 w 10439400"/>
              <a:gd name="connsiteY4" fmla="*/ 0 h 1432615"/>
              <a:gd name="connsiteX0" fmla="*/ 0 w 10668000"/>
              <a:gd name="connsiteY0" fmla="*/ 0 h 1846539"/>
              <a:gd name="connsiteX1" fmla="*/ 9144000 w 10668000"/>
              <a:gd name="connsiteY1" fmla="*/ 0 h 1846539"/>
              <a:gd name="connsiteX2" fmla="*/ 9144000 w 10668000"/>
              <a:gd name="connsiteY2" fmla="*/ 1640920 h 1846539"/>
              <a:gd name="connsiteX3" fmla="*/ 0 w 10668000"/>
              <a:gd name="connsiteY3" fmla="*/ 1233715 h 1846539"/>
              <a:gd name="connsiteX4" fmla="*/ 0 w 10668000"/>
              <a:gd name="connsiteY4" fmla="*/ 0 h 1846539"/>
              <a:gd name="connsiteX0" fmla="*/ 0 w 10668000"/>
              <a:gd name="connsiteY0" fmla="*/ 234984 h 2081523"/>
              <a:gd name="connsiteX1" fmla="*/ 9144000 w 10668000"/>
              <a:gd name="connsiteY1" fmla="*/ 234984 h 2081523"/>
              <a:gd name="connsiteX2" fmla="*/ 9144000 w 10668000"/>
              <a:gd name="connsiteY2" fmla="*/ 1875904 h 2081523"/>
              <a:gd name="connsiteX3" fmla="*/ 0 w 10668000"/>
              <a:gd name="connsiteY3" fmla="*/ 1468699 h 2081523"/>
              <a:gd name="connsiteX4" fmla="*/ 0 w 10668000"/>
              <a:gd name="connsiteY4" fmla="*/ 234984 h 2081523"/>
              <a:gd name="connsiteX0" fmla="*/ 0 w 9144000"/>
              <a:gd name="connsiteY0" fmla="*/ 234983 h 2081522"/>
              <a:gd name="connsiteX1" fmla="*/ 9144000 w 9144000"/>
              <a:gd name="connsiteY1" fmla="*/ 234983 h 2081522"/>
              <a:gd name="connsiteX2" fmla="*/ 9144000 w 9144000"/>
              <a:gd name="connsiteY2" fmla="*/ 1875903 h 2081522"/>
              <a:gd name="connsiteX3" fmla="*/ 0 w 9144000"/>
              <a:gd name="connsiteY3" fmla="*/ 1468698 h 2081522"/>
              <a:gd name="connsiteX4" fmla="*/ 0 w 9144000"/>
              <a:gd name="connsiteY4" fmla="*/ 234983 h 2081522"/>
              <a:gd name="connsiteX0" fmla="*/ 0 w 9144000"/>
              <a:gd name="connsiteY0" fmla="*/ 730583 h 2577122"/>
              <a:gd name="connsiteX1" fmla="*/ 4940300 w 9144000"/>
              <a:gd name="connsiteY1" fmla="*/ 0 h 2577122"/>
              <a:gd name="connsiteX2" fmla="*/ 9144000 w 9144000"/>
              <a:gd name="connsiteY2" fmla="*/ 730583 h 2577122"/>
              <a:gd name="connsiteX3" fmla="*/ 9144000 w 9144000"/>
              <a:gd name="connsiteY3" fmla="*/ 2371503 h 2577122"/>
              <a:gd name="connsiteX4" fmla="*/ 0 w 9144000"/>
              <a:gd name="connsiteY4" fmla="*/ 1964298 h 2577122"/>
              <a:gd name="connsiteX5" fmla="*/ 0 w 9144000"/>
              <a:gd name="connsiteY5" fmla="*/ 730583 h 2577122"/>
              <a:gd name="connsiteX0" fmla="*/ 0 w 9144000"/>
              <a:gd name="connsiteY0" fmla="*/ 730583 h 2163196"/>
              <a:gd name="connsiteX1" fmla="*/ 4940300 w 9144000"/>
              <a:gd name="connsiteY1" fmla="*/ 0 h 2163196"/>
              <a:gd name="connsiteX2" fmla="*/ 9144000 w 9144000"/>
              <a:gd name="connsiteY2" fmla="*/ 730583 h 2163196"/>
              <a:gd name="connsiteX3" fmla="*/ 9144000 w 9144000"/>
              <a:gd name="connsiteY3" fmla="*/ 1598367 h 2163196"/>
              <a:gd name="connsiteX4" fmla="*/ 0 w 9144000"/>
              <a:gd name="connsiteY4" fmla="*/ 1964298 h 2163196"/>
              <a:gd name="connsiteX5" fmla="*/ 0 w 9144000"/>
              <a:gd name="connsiteY5" fmla="*/ 730583 h 2163196"/>
              <a:gd name="connsiteX0" fmla="*/ 0 w 9144000"/>
              <a:gd name="connsiteY0" fmla="*/ 913051 h 2345664"/>
              <a:gd name="connsiteX1" fmla="*/ 4940300 w 9144000"/>
              <a:gd name="connsiteY1" fmla="*/ 182468 h 2345664"/>
              <a:gd name="connsiteX2" fmla="*/ 9144000 w 9144000"/>
              <a:gd name="connsiteY2" fmla="*/ 296129 h 2345664"/>
              <a:gd name="connsiteX3" fmla="*/ 9144000 w 9144000"/>
              <a:gd name="connsiteY3" fmla="*/ 1780835 h 2345664"/>
              <a:gd name="connsiteX4" fmla="*/ 0 w 9144000"/>
              <a:gd name="connsiteY4" fmla="*/ 2146766 h 2345664"/>
              <a:gd name="connsiteX5" fmla="*/ 0 w 9144000"/>
              <a:gd name="connsiteY5" fmla="*/ 913051 h 2345664"/>
              <a:gd name="connsiteX0" fmla="*/ 0 w 9144000"/>
              <a:gd name="connsiteY0" fmla="*/ 833404 h 2266017"/>
              <a:gd name="connsiteX1" fmla="*/ 4940300 w 9144000"/>
              <a:gd name="connsiteY1" fmla="*/ 102821 h 2266017"/>
              <a:gd name="connsiteX2" fmla="*/ 9144000 w 9144000"/>
              <a:gd name="connsiteY2" fmla="*/ 216482 h 2266017"/>
              <a:gd name="connsiteX3" fmla="*/ 9144000 w 9144000"/>
              <a:gd name="connsiteY3" fmla="*/ 1701188 h 2266017"/>
              <a:gd name="connsiteX4" fmla="*/ 0 w 9144000"/>
              <a:gd name="connsiteY4" fmla="*/ 2067119 h 2266017"/>
              <a:gd name="connsiteX5" fmla="*/ 0 w 9144000"/>
              <a:gd name="connsiteY5" fmla="*/ 833404 h 2266017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761553 h 2194166"/>
              <a:gd name="connsiteX1" fmla="*/ 9144000 w 9144000"/>
              <a:gd name="connsiteY1" fmla="*/ 144631 h 2194166"/>
              <a:gd name="connsiteX2" fmla="*/ 9144000 w 9144000"/>
              <a:gd name="connsiteY2" fmla="*/ 1629337 h 2194166"/>
              <a:gd name="connsiteX3" fmla="*/ 0 w 9144000"/>
              <a:gd name="connsiteY3" fmla="*/ 1995268 h 2194166"/>
              <a:gd name="connsiteX4" fmla="*/ 0 w 9144000"/>
              <a:gd name="connsiteY4" fmla="*/ 761553 h 2194166"/>
              <a:gd name="connsiteX0" fmla="*/ 0 w 9144000"/>
              <a:gd name="connsiteY0" fmla="*/ 761553 h 2442422"/>
              <a:gd name="connsiteX1" fmla="*/ 9144000 w 9144000"/>
              <a:gd name="connsiteY1" fmla="*/ 144631 h 2442422"/>
              <a:gd name="connsiteX2" fmla="*/ 9144000 w 9144000"/>
              <a:gd name="connsiteY2" fmla="*/ 1629337 h 2442422"/>
              <a:gd name="connsiteX3" fmla="*/ 0 w 9144000"/>
              <a:gd name="connsiteY3" fmla="*/ 1995268 h 2442422"/>
              <a:gd name="connsiteX4" fmla="*/ 0 w 9144000"/>
              <a:gd name="connsiteY4" fmla="*/ 761553 h 2442422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08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879895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2961568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3010571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4274" h="3392193">
                <a:moveTo>
                  <a:pt x="0" y="1711324"/>
                </a:moveTo>
                <a:cubicBezTo>
                  <a:pt x="513708" y="3392193"/>
                  <a:pt x="5445303" y="0"/>
                  <a:pt x="9144000" y="1094402"/>
                </a:cubicBezTo>
                <a:cubicBezTo>
                  <a:pt x="9147425" y="1716791"/>
                  <a:pt x="9150849" y="2388182"/>
                  <a:pt x="9154274" y="3010571"/>
                </a:cubicBezTo>
                <a:lnTo>
                  <a:pt x="0" y="2945039"/>
                </a:lnTo>
                <a:lnTo>
                  <a:pt x="0" y="1711324"/>
                </a:lnTo>
                <a:close/>
              </a:path>
            </a:pathLst>
          </a:cu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9"/>
          <p:cNvSpPr>
            <a:spLocks/>
          </p:cNvSpPr>
          <p:nvPr userDrawn="1"/>
        </p:nvSpPr>
        <p:spPr bwMode="auto">
          <a:xfrm flipV="1">
            <a:off x="0" y="3048000"/>
            <a:ext cx="7391400" cy="34290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8"/>
          <p:cNvSpPr>
            <a:spLocks/>
          </p:cNvSpPr>
          <p:nvPr userDrawn="1"/>
        </p:nvSpPr>
        <p:spPr bwMode="auto">
          <a:xfrm flipV="1">
            <a:off x="1" y="3590601"/>
            <a:ext cx="7162800" cy="2124399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rgbClr val="2FCB49">
              <a:alpha val="54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2" y="4742280"/>
            <a:ext cx="9154276" cy="1470025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Department of Technology and Information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436" y="1468495"/>
            <a:ext cx="2673092" cy="26700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8675" cy="82541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5181600" y="6248399"/>
            <a:ext cx="3962400" cy="616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002060"/>
                </a:solidFill>
              </a:rPr>
              <a:t>D</a:t>
            </a:r>
            <a:r>
              <a:rPr lang="en-US" sz="1600" dirty="0"/>
              <a:t>elivering</a:t>
            </a:r>
            <a:r>
              <a:rPr lang="en-US" dirty="0"/>
              <a:t> </a:t>
            </a:r>
            <a:r>
              <a:rPr lang="en-US" sz="2400" b="1" dirty="0">
                <a:solidFill>
                  <a:srgbClr val="002060"/>
                </a:solidFill>
              </a:rPr>
              <a:t>T</a:t>
            </a:r>
            <a:r>
              <a:rPr lang="en-US" sz="1600" dirty="0"/>
              <a:t>echnology that </a:t>
            </a:r>
            <a:r>
              <a:rPr lang="en-US" sz="2400" b="1" dirty="0">
                <a:solidFill>
                  <a:srgbClr val="002060"/>
                </a:solidFill>
              </a:rPr>
              <a:t>I</a:t>
            </a:r>
            <a:r>
              <a:rPr lang="en-US" sz="1600" dirty="0"/>
              <a:t>nnovates</a:t>
            </a:r>
            <a:r>
              <a:rPr lang="en-US" dirty="0"/>
              <a:t> </a:t>
            </a:r>
          </a:p>
          <a:p>
            <a:pPr algn="ctr"/>
            <a:r>
              <a:rPr lang="en-US" sz="1400" b="1" dirty="0">
                <a:solidFill>
                  <a:srgbClr val="002060"/>
                </a:solidFill>
              </a:rPr>
              <a:t>dti.delaware.gov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8675" cy="82541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5181600" y="6248399"/>
            <a:ext cx="3962400" cy="616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002060"/>
                </a:solidFill>
              </a:rPr>
              <a:t>D</a:t>
            </a:r>
            <a:r>
              <a:rPr lang="en-US" sz="1600" dirty="0"/>
              <a:t>elivering</a:t>
            </a:r>
            <a:r>
              <a:rPr lang="en-US" dirty="0"/>
              <a:t> </a:t>
            </a:r>
            <a:r>
              <a:rPr lang="en-US" sz="2400" b="1" dirty="0">
                <a:solidFill>
                  <a:srgbClr val="002060"/>
                </a:solidFill>
              </a:rPr>
              <a:t>T</a:t>
            </a:r>
            <a:r>
              <a:rPr lang="en-US" sz="1600" dirty="0"/>
              <a:t>echnology that </a:t>
            </a:r>
            <a:r>
              <a:rPr lang="en-US" sz="2400" b="1" dirty="0">
                <a:solidFill>
                  <a:srgbClr val="002060"/>
                </a:solidFill>
              </a:rPr>
              <a:t>I</a:t>
            </a:r>
            <a:r>
              <a:rPr lang="en-US" sz="1600" dirty="0"/>
              <a:t>nnovates</a:t>
            </a:r>
            <a:r>
              <a:rPr lang="en-US" dirty="0"/>
              <a:t> </a:t>
            </a:r>
          </a:p>
          <a:p>
            <a:pPr algn="ctr"/>
            <a:r>
              <a:rPr lang="en-US" sz="1400" b="1" dirty="0">
                <a:solidFill>
                  <a:srgbClr val="002060"/>
                </a:solidFill>
              </a:rPr>
              <a:t>dti.delaware.gov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57599"/>
          </a:xfrm>
        </p:spPr>
        <p:txBody>
          <a:bodyPr/>
          <a:lstStyle>
            <a:lvl1pPr marL="457200" indent="-457200" algn="l">
              <a:buFont typeface="Arial" panose="020B0604020202020204" pitchFamily="34" charset="0"/>
              <a:buChar char="•"/>
              <a:defRPr/>
            </a:lvl1pPr>
            <a:lvl2pPr algn="l"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5" y="533400"/>
            <a:ext cx="828675" cy="82541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181600" y="6248399"/>
            <a:ext cx="3962400" cy="616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002060"/>
                </a:solidFill>
              </a:rPr>
              <a:t>D</a:t>
            </a:r>
            <a:r>
              <a:rPr lang="en-US" sz="1600" dirty="0"/>
              <a:t>elivering</a:t>
            </a:r>
            <a:r>
              <a:rPr lang="en-US" dirty="0"/>
              <a:t> </a:t>
            </a:r>
            <a:r>
              <a:rPr lang="en-US" sz="2400" b="1" dirty="0">
                <a:solidFill>
                  <a:srgbClr val="002060"/>
                </a:solidFill>
              </a:rPr>
              <a:t>T</a:t>
            </a:r>
            <a:r>
              <a:rPr lang="en-US" sz="1600" dirty="0"/>
              <a:t>echnology that </a:t>
            </a:r>
            <a:r>
              <a:rPr lang="en-US" sz="2400" b="1" dirty="0">
                <a:solidFill>
                  <a:srgbClr val="002060"/>
                </a:solidFill>
              </a:rPr>
              <a:t>I</a:t>
            </a:r>
            <a:r>
              <a:rPr lang="en-US" sz="1600" dirty="0"/>
              <a:t>nnovates</a:t>
            </a:r>
            <a:r>
              <a:rPr lang="en-US" dirty="0"/>
              <a:t> </a:t>
            </a:r>
          </a:p>
          <a:p>
            <a:pPr algn="ctr"/>
            <a:r>
              <a:rPr lang="en-US" sz="1400" b="1" dirty="0">
                <a:solidFill>
                  <a:srgbClr val="002060"/>
                </a:solidFill>
              </a:rPr>
              <a:t>dti.delaware.gov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8675" cy="82541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5181600" y="6248399"/>
            <a:ext cx="3962400" cy="616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002060"/>
                </a:solidFill>
              </a:rPr>
              <a:t>D</a:t>
            </a:r>
            <a:r>
              <a:rPr lang="en-US" sz="1600" dirty="0"/>
              <a:t>elivering</a:t>
            </a:r>
            <a:r>
              <a:rPr lang="en-US" dirty="0"/>
              <a:t> </a:t>
            </a:r>
            <a:r>
              <a:rPr lang="en-US" sz="2400" b="1" dirty="0">
                <a:solidFill>
                  <a:srgbClr val="002060"/>
                </a:solidFill>
              </a:rPr>
              <a:t>T</a:t>
            </a:r>
            <a:r>
              <a:rPr lang="en-US" sz="1600" dirty="0"/>
              <a:t>echnology that </a:t>
            </a:r>
            <a:r>
              <a:rPr lang="en-US" sz="2400" b="1" dirty="0">
                <a:solidFill>
                  <a:srgbClr val="002060"/>
                </a:solidFill>
              </a:rPr>
              <a:t>I</a:t>
            </a:r>
            <a:r>
              <a:rPr lang="en-US" sz="1600" dirty="0"/>
              <a:t>nnovates</a:t>
            </a:r>
            <a:r>
              <a:rPr lang="en-US" dirty="0"/>
              <a:t> </a:t>
            </a:r>
          </a:p>
          <a:p>
            <a:pPr algn="ctr"/>
            <a:r>
              <a:rPr lang="en-US" sz="1400" b="1" dirty="0">
                <a:solidFill>
                  <a:srgbClr val="002060"/>
                </a:solidFill>
              </a:rPr>
              <a:t>dti.delaware.gov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74" y="274638"/>
            <a:ext cx="7400925" cy="1143000"/>
          </a:xfrm>
        </p:spPr>
        <p:txBody>
          <a:bodyPr/>
          <a:lstStyle>
            <a:lvl1pPr algn="l">
              <a:defRPr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algn="l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algn="l">
              <a:defRPr sz="2800"/>
            </a:lvl1pPr>
            <a:lvl2pPr algn="l">
              <a:defRPr sz="24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8675" cy="82541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181600" y="6248399"/>
            <a:ext cx="3962400" cy="616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002060"/>
                </a:solidFill>
              </a:rPr>
              <a:t>D</a:t>
            </a:r>
            <a:r>
              <a:rPr lang="en-US" sz="1600" dirty="0"/>
              <a:t>elivering</a:t>
            </a:r>
            <a:r>
              <a:rPr lang="en-US" dirty="0"/>
              <a:t> </a:t>
            </a:r>
            <a:r>
              <a:rPr lang="en-US" sz="2400" b="1" dirty="0">
                <a:solidFill>
                  <a:srgbClr val="002060"/>
                </a:solidFill>
              </a:rPr>
              <a:t>T</a:t>
            </a:r>
            <a:r>
              <a:rPr lang="en-US" sz="1600" dirty="0"/>
              <a:t>echnology that </a:t>
            </a:r>
            <a:r>
              <a:rPr lang="en-US" sz="2400" b="1" dirty="0">
                <a:solidFill>
                  <a:srgbClr val="002060"/>
                </a:solidFill>
              </a:rPr>
              <a:t>I</a:t>
            </a:r>
            <a:r>
              <a:rPr lang="en-US" sz="1600" dirty="0"/>
              <a:t>nnovates</a:t>
            </a:r>
            <a:r>
              <a:rPr lang="en-US" dirty="0"/>
              <a:t> </a:t>
            </a:r>
          </a:p>
          <a:p>
            <a:pPr algn="ctr"/>
            <a:r>
              <a:rPr lang="en-US" sz="1400" b="1" dirty="0">
                <a:solidFill>
                  <a:srgbClr val="002060"/>
                </a:solidFill>
              </a:rPr>
              <a:t>dti.delaware.gov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74" y="274638"/>
            <a:ext cx="7400925" cy="1143000"/>
          </a:xfrm>
        </p:spPr>
        <p:txBody>
          <a:bodyPr/>
          <a:lstStyle>
            <a:lvl1pPr algn="l">
              <a:defRPr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8675" cy="82541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181600" y="6248399"/>
            <a:ext cx="3962400" cy="616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002060"/>
                </a:solidFill>
              </a:rPr>
              <a:t>D</a:t>
            </a:r>
            <a:r>
              <a:rPr lang="en-US" sz="1600" dirty="0"/>
              <a:t>elivering</a:t>
            </a:r>
            <a:r>
              <a:rPr lang="en-US" dirty="0"/>
              <a:t> </a:t>
            </a:r>
            <a:r>
              <a:rPr lang="en-US" sz="2400" b="1" dirty="0">
                <a:solidFill>
                  <a:srgbClr val="002060"/>
                </a:solidFill>
              </a:rPr>
              <a:t>T</a:t>
            </a:r>
            <a:r>
              <a:rPr lang="en-US" sz="1600" dirty="0"/>
              <a:t>echnology that </a:t>
            </a:r>
            <a:r>
              <a:rPr lang="en-US" sz="2400" b="1" dirty="0">
                <a:solidFill>
                  <a:srgbClr val="002060"/>
                </a:solidFill>
              </a:rPr>
              <a:t>I</a:t>
            </a:r>
            <a:r>
              <a:rPr lang="en-US" sz="1600" dirty="0"/>
              <a:t>nnovates</a:t>
            </a:r>
            <a:r>
              <a:rPr lang="en-US" dirty="0"/>
              <a:t> </a:t>
            </a:r>
          </a:p>
          <a:p>
            <a:pPr algn="ctr"/>
            <a:r>
              <a:rPr lang="en-US" sz="1400" b="1" dirty="0">
                <a:solidFill>
                  <a:srgbClr val="002060"/>
                </a:solidFill>
              </a:rPr>
              <a:t>dti.delaware.gov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8675" cy="82541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181600" y="6248399"/>
            <a:ext cx="3962400" cy="616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002060"/>
                </a:solidFill>
              </a:rPr>
              <a:t>D</a:t>
            </a:r>
            <a:r>
              <a:rPr lang="en-US" sz="1600" dirty="0"/>
              <a:t>elivering</a:t>
            </a:r>
            <a:r>
              <a:rPr lang="en-US" dirty="0"/>
              <a:t> </a:t>
            </a:r>
            <a:r>
              <a:rPr lang="en-US" sz="2400" b="1" dirty="0">
                <a:solidFill>
                  <a:srgbClr val="002060"/>
                </a:solidFill>
              </a:rPr>
              <a:t>T</a:t>
            </a:r>
            <a:r>
              <a:rPr lang="en-US" sz="1600" dirty="0"/>
              <a:t>echnology that </a:t>
            </a:r>
            <a:r>
              <a:rPr lang="en-US" sz="2400" b="1" dirty="0">
                <a:solidFill>
                  <a:srgbClr val="002060"/>
                </a:solidFill>
              </a:rPr>
              <a:t>I</a:t>
            </a:r>
            <a:r>
              <a:rPr lang="en-US" sz="1600" dirty="0"/>
              <a:t>nnovates</a:t>
            </a:r>
            <a:r>
              <a:rPr lang="en-US" dirty="0"/>
              <a:t> </a:t>
            </a:r>
          </a:p>
          <a:p>
            <a:pPr algn="ctr"/>
            <a:r>
              <a:rPr lang="en-US" sz="1400" b="1" dirty="0">
                <a:solidFill>
                  <a:srgbClr val="002060"/>
                </a:solidFill>
              </a:rPr>
              <a:t>dti.delaware.gov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8675" cy="8254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5181600" y="6248399"/>
            <a:ext cx="3962400" cy="616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002060"/>
                </a:solidFill>
              </a:rPr>
              <a:t>D</a:t>
            </a:r>
            <a:r>
              <a:rPr lang="en-US" sz="1600" dirty="0"/>
              <a:t>elivering</a:t>
            </a:r>
            <a:r>
              <a:rPr lang="en-US" dirty="0"/>
              <a:t> </a:t>
            </a:r>
            <a:r>
              <a:rPr lang="en-US" sz="2400" b="1" dirty="0">
                <a:solidFill>
                  <a:srgbClr val="002060"/>
                </a:solidFill>
              </a:rPr>
              <a:t>T</a:t>
            </a:r>
            <a:r>
              <a:rPr lang="en-US" sz="1600" dirty="0"/>
              <a:t>echnology that </a:t>
            </a:r>
            <a:r>
              <a:rPr lang="en-US" sz="2400" b="1" dirty="0">
                <a:solidFill>
                  <a:srgbClr val="002060"/>
                </a:solidFill>
              </a:rPr>
              <a:t>I</a:t>
            </a:r>
            <a:r>
              <a:rPr lang="en-US" sz="1600" dirty="0"/>
              <a:t>nnovates</a:t>
            </a:r>
            <a:r>
              <a:rPr lang="en-US" dirty="0"/>
              <a:t> </a:t>
            </a:r>
          </a:p>
          <a:p>
            <a:pPr algn="ctr"/>
            <a:r>
              <a:rPr lang="en-US" sz="1400" b="1" dirty="0">
                <a:solidFill>
                  <a:srgbClr val="002060"/>
                </a:solidFill>
              </a:rPr>
              <a:t>dti.delaware.gov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8675" cy="82541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181600" y="6248399"/>
            <a:ext cx="3962400" cy="616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002060"/>
                </a:solidFill>
              </a:rPr>
              <a:t>D</a:t>
            </a:r>
            <a:r>
              <a:rPr lang="en-US" sz="1600" dirty="0"/>
              <a:t>elivering</a:t>
            </a:r>
            <a:r>
              <a:rPr lang="en-US" dirty="0"/>
              <a:t> </a:t>
            </a:r>
            <a:r>
              <a:rPr lang="en-US" sz="2400" b="1" dirty="0">
                <a:solidFill>
                  <a:srgbClr val="002060"/>
                </a:solidFill>
              </a:rPr>
              <a:t>T</a:t>
            </a:r>
            <a:r>
              <a:rPr lang="en-US" sz="1600" dirty="0"/>
              <a:t>echnology that </a:t>
            </a:r>
            <a:r>
              <a:rPr lang="en-US" sz="2400" b="1" dirty="0">
                <a:solidFill>
                  <a:srgbClr val="002060"/>
                </a:solidFill>
              </a:rPr>
              <a:t>I</a:t>
            </a:r>
            <a:r>
              <a:rPr lang="en-US" sz="1600" dirty="0"/>
              <a:t>nnovates</a:t>
            </a:r>
            <a:r>
              <a:rPr lang="en-US" dirty="0"/>
              <a:t> </a:t>
            </a:r>
          </a:p>
          <a:p>
            <a:pPr algn="ctr"/>
            <a:r>
              <a:rPr lang="en-US" sz="1400" b="1" dirty="0">
                <a:solidFill>
                  <a:srgbClr val="002060"/>
                </a:solidFill>
              </a:rPr>
              <a:t>dti.delaware.gov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8675" cy="82541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181600" y="6248399"/>
            <a:ext cx="3962400" cy="616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002060"/>
                </a:solidFill>
              </a:rPr>
              <a:t>D</a:t>
            </a:r>
            <a:r>
              <a:rPr lang="en-US" sz="1600" dirty="0"/>
              <a:t>elivering</a:t>
            </a:r>
            <a:r>
              <a:rPr lang="en-US" dirty="0"/>
              <a:t> </a:t>
            </a:r>
            <a:r>
              <a:rPr lang="en-US" sz="2400" b="1" dirty="0">
                <a:solidFill>
                  <a:srgbClr val="002060"/>
                </a:solidFill>
              </a:rPr>
              <a:t>T</a:t>
            </a:r>
            <a:r>
              <a:rPr lang="en-US" sz="1600" dirty="0"/>
              <a:t>echnology that </a:t>
            </a:r>
            <a:r>
              <a:rPr lang="en-US" sz="2400" b="1" dirty="0">
                <a:solidFill>
                  <a:srgbClr val="002060"/>
                </a:solidFill>
              </a:rPr>
              <a:t>I</a:t>
            </a:r>
            <a:r>
              <a:rPr lang="en-US" sz="1600" dirty="0"/>
              <a:t>nnovates</a:t>
            </a:r>
            <a:r>
              <a:rPr lang="en-US" dirty="0"/>
              <a:t> </a:t>
            </a:r>
          </a:p>
          <a:p>
            <a:pPr algn="ctr"/>
            <a:r>
              <a:rPr lang="en-US" sz="1400" b="1" dirty="0">
                <a:solidFill>
                  <a:srgbClr val="002060"/>
                </a:solidFill>
              </a:rPr>
              <a:t>dti.delaware.gov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5943600"/>
            <a:ext cx="9154274" cy="1066800"/>
          </a:xfrm>
          <a:custGeom>
            <a:avLst/>
            <a:gdLst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9144000 w 9144000"/>
              <a:gd name="connsiteY2" fmla="*/ 3581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1 h 2349501"/>
              <a:gd name="connsiteX1" fmla="*/ 9144000 w 9144000"/>
              <a:gd name="connsiteY1" fmla="*/ 1 h 2349501"/>
              <a:gd name="connsiteX2" fmla="*/ 0 w 9144000"/>
              <a:gd name="connsiteY2" fmla="*/ 1905001 h 2349501"/>
              <a:gd name="connsiteX3" fmla="*/ 0 w 9144000"/>
              <a:gd name="connsiteY3" fmla="*/ 1 h 2349501"/>
              <a:gd name="connsiteX0" fmla="*/ 0 w 9144000"/>
              <a:gd name="connsiteY0" fmla="*/ 671286 h 3020786"/>
              <a:gd name="connsiteX1" fmla="*/ 9144000 w 9144000"/>
              <a:gd name="connsiteY1" fmla="*/ 671286 h 3020786"/>
              <a:gd name="connsiteX2" fmla="*/ 0 w 9144000"/>
              <a:gd name="connsiteY2" fmla="*/ 1905001 h 3020786"/>
              <a:gd name="connsiteX3" fmla="*/ 0 w 9144000"/>
              <a:gd name="connsiteY3" fmla="*/ 671286 h 3020786"/>
              <a:gd name="connsiteX0" fmla="*/ 0 w 9144000"/>
              <a:gd name="connsiteY0" fmla="*/ -1 h 2349499"/>
              <a:gd name="connsiteX1" fmla="*/ 9144000 w 9144000"/>
              <a:gd name="connsiteY1" fmla="*/ -1 h 2349499"/>
              <a:gd name="connsiteX2" fmla="*/ 0 w 9144000"/>
              <a:gd name="connsiteY2" fmla="*/ 1233714 h 2349499"/>
              <a:gd name="connsiteX3" fmla="*/ 0 w 9144000"/>
              <a:gd name="connsiteY3" fmla="*/ -1 h 2349499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233715 h 2349500"/>
              <a:gd name="connsiteX3" fmla="*/ 0 w 9144000"/>
              <a:gd name="connsiteY3" fmla="*/ 0 h 2349500"/>
              <a:gd name="connsiteX0" fmla="*/ 0 w 9144000"/>
              <a:gd name="connsiteY0" fmla="*/ 0 h 2181679"/>
              <a:gd name="connsiteX1" fmla="*/ 9144000 w 9144000"/>
              <a:gd name="connsiteY1" fmla="*/ 0 h 2181679"/>
              <a:gd name="connsiteX2" fmla="*/ 0 w 9144000"/>
              <a:gd name="connsiteY2" fmla="*/ 1233715 h 2181679"/>
              <a:gd name="connsiteX3" fmla="*/ 0 w 9144000"/>
              <a:gd name="connsiteY3" fmla="*/ 0 h 2181679"/>
              <a:gd name="connsiteX0" fmla="*/ 0 w 9144000"/>
              <a:gd name="connsiteY0" fmla="*/ 0 h 2237619"/>
              <a:gd name="connsiteX1" fmla="*/ 9144000 w 9144000"/>
              <a:gd name="connsiteY1" fmla="*/ 0 h 2237619"/>
              <a:gd name="connsiteX2" fmla="*/ 0 w 9144000"/>
              <a:gd name="connsiteY2" fmla="*/ 1233715 h 2237619"/>
              <a:gd name="connsiteX3" fmla="*/ 0 w 9144000"/>
              <a:gd name="connsiteY3" fmla="*/ 0 h 2237619"/>
              <a:gd name="connsiteX0" fmla="*/ 0 w 10439400"/>
              <a:gd name="connsiteY0" fmla="*/ 0 h 1432615"/>
              <a:gd name="connsiteX1" fmla="*/ 9144000 w 10439400"/>
              <a:gd name="connsiteY1" fmla="*/ 0 h 1432615"/>
              <a:gd name="connsiteX2" fmla="*/ 7772400 w 10439400"/>
              <a:gd name="connsiteY2" fmla="*/ 1193397 h 1432615"/>
              <a:gd name="connsiteX3" fmla="*/ 0 w 10439400"/>
              <a:gd name="connsiteY3" fmla="*/ 1233715 h 1432615"/>
              <a:gd name="connsiteX4" fmla="*/ 0 w 10439400"/>
              <a:gd name="connsiteY4" fmla="*/ 0 h 1432615"/>
              <a:gd name="connsiteX0" fmla="*/ 0 w 10668000"/>
              <a:gd name="connsiteY0" fmla="*/ 0 h 1846539"/>
              <a:gd name="connsiteX1" fmla="*/ 9144000 w 10668000"/>
              <a:gd name="connsiteY1" fmla="*/ 0 h 1846539"/>
              <a:gd name="connsiteX2" fmla="*/ 9144000 w 10668000"/>
              <a:gd name="connsiteY2" fmla="*/ 1640920 h 1846539"/>
              <a:gd name="connsiteX3" fmla="*/ 0 w 10668000"/>
              <a:gd name="connsiteY3" fmla="*/ 1233715 h 1846539"/>
              <a:gd name="connsiteX4" fmla="*/ 0 w 10668000"/>
              <a:gd name="connsiteY4" fmla="*/ 0 h 1846539"/>
              <a:gd name="connsiteX0" fmla="*/ 0 w 10668000"/>
              <a:gd name="connsiteY0" fmla="*/ 234984 h 2081523"/>
              <a:gd name="connsiteX1" fmla="*/ 9144000 w 10668000"/>
              <a:gd name="connsiteY1" fmla="*/ 234984 h 2081523"/>
              <a:gd name="connsiteX2" fmla="*/ 9144000 w 10668000"/>
              <a:gd name="connsiteY2" fmla="*/ 1875904 h 2081523"/>
              <a:gd name="connsiteX3" fmla="*/ 0 w 10668000"/>
              <a:gd name="connsiteY3" fmla="*/ 1468699 h 2081523"/>
              <a:gd name="connsiteX4" fmla="*/ 0 w 10668000"/>
              <a:gd name="connsiteY4" fmla="*/ 234984 h 2081523"/>
              <a:gd name="connsiteX0" fmla="*/ 0 w 9144000"/>
              <a:gd name="connsiteY0" fmla="*/ 234983 h 2081522"/>
              <a:gd name="connsiteX1" fmla="*/ 9144000 w 9144000"/>
              <a:gd name="connsiteY1" fmla="*/ 234983 h 2081522"/>
              <a:gd name="connsiteX2" fmla="*/ 9144000 w 9144000"/>
              <a:gd name="connsiteY2" fmla="*/ 1875903 h 2081522"/>
              <a:gd name="connsiteX3" fmla="*/ 0 w 9144000"/>
              <a:gd name="connsiteY3" fmla="*/ 1468698 h 2081522"/>
              <a:gd name="connsiteX4" fmla="*/ 0 w 9144000"/>
              <a:gd name="connsiteY4" fmla="*/ 234983 h 2081522"/>
              <a:gd name="connsiteX0" fmla="*/ 0 w 9144000"/>
              <a:gd name="connsiteY0" fmla="*/ 730583 h 2577122"/>
              <a:gd name="connsiteX1" fmla="*/ 4940300 w 9144000"/>
              <a:gd name="connsiteY1" fmla="*/ 0 h 2577122"/>
              <a:gd name="connsiteX2" fmla="*/ 9144000 w 9144000"/>
              <a:gd name="connsiteY2" fmla="*/ 730583 h 2577122"/>
              <a:gd name="connsiteX3" fmla="*/ 9144000 w 9144000"/>
              <a:gd name="connsiteY3" fmla="*/ 2371503 h 2577122"/>
              <a:gd name="connsiteX4" fmla="*/ 0 w 9144000"/>
              <a:gd name="connsiteY4" fmla="*/ 1964298 h 2577122"/>
              <a:gd name="connsiteX5" fmla="*/ 0 w 9144000"/>
              <a:gd name="connsiteY5" fmla="*/ 730583 h 2577122"/>
              <a:gd name="connsiteX0" fmla="*/ 0 w 9144000"/>
              <a:gd name="connsiteY0" fmla="*/ 730583 h 2163196"/>
              <a:gd name="connsiteX1" fmla="*/ 4940300 w 9144000"/>
              <a:gd name="connsiteY1" fmla="*/ 0 h 2163196"/>
              <a:gd name="connsiteX2" fmla="*/ 9144000 w 9144000"/>
              <a:gd name="connsiteY2" fmla="*/ 730583 h 2163196"/>
              <a:gd name="connsiteX3" fmla="*/ 9144000 w 9144000"/>
              <a:gd name="connsiteY3" fmla="*/ 1598367 h 2163196"/>
              <a:gd name="connsiteX4" fmla="*/ 0 w 9144000"/>
              <a:gd name="connsiteY4" fmla="*/ 1964298 h 2163196"/>
              <a:gd name="connsiteX5" fmla="*/ 0 w 9144000"/>
              <a:gd name="connsiteY5" fmla="*/ 730583 h 2163196"/>
              <a:gd name="connsiteX0" fmla="*/ 0 w 9144000"/>
              <a:gd name="connsiteY0" fmla="*/ 913051 h 2345664"/>
              <a:gd name="connsiteX1" fmla="*/ 4940300 w 9144000"/>
              <a:gd name="connsiteY1" fmla="*/ 182468 h 2345664"/>
              <a:gd name="connsiteX2" fmla="*/ 9144000 w 9144000"/>
              <a:gd name="connsiteY2" fmla="*/ 296129 h 2345664"/>
              <a:gd name="connsiteX3" fmla="*/ 9144000 w 9144000"/>
              <a:gd name="connsiteY3" fmla="*/ 1780835 h 2345664"/>
              <a:gd name="connsiteX4" fmla="*/ 0 w 9144000"/>
              <a:gd name="connsiteY4" fmla="*/ 2146766 h 2345664"/>
              <a:gd name="connsiteX5" fmla="*/ 0 w 9144000"/>
              <a:gd name="connsiteY5" fmla="*/ 913051 h 2345664"/>
              <a:gd name="connsiteX0" fmla="*/ 0 w 9144000"/>
              <a:gd name="connsiteY0" fmla="*/ 833404 h 2266017"/>
              <a:gd name="connsiteX1" fmla="*/ 4940300 w 9144000"/>
              <a:gd name="connsiteY1" fmla="*/ 102821 h 2266017"/>
              <a:gd name="connsiteX2" fmla="*/ 9144000 w 9144000"/>
              <a:gd name="connsiteY2" fmla="*/ 216482 h 2266017"/>
              <a:gd name="connsiteX3" fmla="*/ 9144000 w 9144000"/>
              <a:gd name="connsiteY3" fmla="*/ 1701188 h 2266017"/>
              <a:gd name="connsiteX4" fmla="*/ 0 w 9144000"/>
              <a:gd name="connsiteY4" fmla="*/ 2067119 h 2266017"/>
              <a:gd name="connsiteX5" fmla="*/ 0 w 9144000"/>
              <a:gd name="connsiteY5" fmla="*/ 833404 h 2266017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761553 h 2194166"/>
              <a:gd name="connsiteX1" fmla="*/ 9144000 w 9144000"/>
              <a:gd name="connsiteY1" fmla="*/ 144631 h 2194166"/>
              <a:gd name="connsiteX2" fmla="*/ 9144000 w 9144000"/>
              <a:gd name="connsiteY2" fmla="*/ 1629337 h 2194166"/>
              <a:gd name="connsiteX3" fmla="*/ 0 w 9144000"/>
              <a:gd name="connsiteY3" fmla="*/ 1995268 h 2194166"/>
              <a:gd name="connsiteX4" fmla="*/ 0 w 9144000"/>
              <a:gd name="connsiteY4" fmla="*/ 761553 h 2194166"/>
              <a:gd name="connsiteX0" fmla="*/ 0 w 9144000"/>
              <a:gd name="connsiteY0" fmla="*/ 761553 h 2442422"/>
              <a:gd name="connsiteX1" fmla="*/ 9144000 w 9144000"/>
              <a:gd name="connsiteY1" fmla="*/ 144631 h 2442422"/>
              <a:gd name="connsiteX2" fmla="*/ 9144000 w 9144000"/>
              <a:gd name="connsiteY2" fmla="*/ 1629337 h 2442422"/>
              <a:gd name="connsiteX3" fmla="*/ 0 w 9144000"/>
              <a:gd name="connsiteY3" fmla="*/ 1995268 h 2442422"/>
              <a:gd name="connsiteX4" fmla="*/ 0 w 9144000"/>
              <a:gd name="connsiteY4" fmla="*/ 761553 h 2442422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08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879895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2961568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3010571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4274" h="3392193">
                <a:moveTo>
                  <a:pt x="0" y="1711324"/>
                </a:moveTo>
                <a:cubicBezTo>
                  <a:pt x="513708" y="3392193"/>
                  <a:pt x="5445303" y="0"/>
                  <a:pt x="9144000" y="1094402"/>
                </a:cubicBezTo>
                <a:cubicBezTo>
                  <a:pt x="9147425" y="1716791"/>
                  <a:pt x="9150849" y="2388182"/>
                  <a:pt x="9154274" y="3010571"/>
                </a:cubicBezTo>
                <a:lnTo>
                  <a:pt x="0" y="2945039"/>
                </a:lnTo>
                <a:lnTo>
                  <a:pt x="0" y="1711324"/>
                </a:lnTo>
                <a:close/>
              </a:path>
            </a:pathLst>
          </a:cu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9"/>
          <p:cNvSpPr>
            <a:spLocks/>
          </p:cNvSpPr>
          <p:nvPr userDrawn="1"/>
        </p:nvSpPr>
        <p:spPr bwMode="auto">
          <a:xfrm flipV="1">
            <a:off x="0" y="5486400"/>
            <a:ext cx="8839200" cy="9906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654DA-197C-42E2-B40E-65295D53AF53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H="1">
            <a:off x="5791200" y="-44452"/>
            <a:ext cx="3352800" cy="730252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 flipH="1">
            <a:off x="6019800" y="-110485"/>
            <a:ext cx="3124200" cy="796286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8"/>
          <p:cNvSpPr>
            <a:spLocks/>
          </p:cNvSpPr>
          <p:nvPr userDrawn="1"/>
        </p:nvSpPr>
        <p:spPr bwMode="auto">
          <a:xfrm flipV="1">
            <a:off x="0" y="5486398"/>
            <a:ext cx="7786838" cy="761997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rgbClr val="00B050">
              <a:alpha val="54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Business Communication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Company Name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 cap="small" baseline="0">
          <a:solidFill>
            <a:schemeClr val="accent3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0" eaLnBrk="1" latinLnBrk="0" hangingPunct="1">
        <a:spcBef>
          <a:spcPct val="20000"/>
        </a:spcBef>
        <a:buFont typeface="Arial" pitchFamily="34" charset="0"/>
        <a:buNone/>
        <a:defRPr sz="3200" kern="1200" cap="small" baseline="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elaware.service-now.com/dti_sp?sysparm_stack=no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server.org/q/questions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" y="5096470"/>
            <a:ext cx="8991600" cy="923330"/>
          </a:xfrm>
        </p:spPr>
        <p:txBody>
          <a:bodyPr>
            <a:noAutofit/>
          </a:bodyPr>
          <a:lstStyle/>
          <a:p>
            <a:pPr algn="ctr"/>
            <a:r>
              <a:rPr lang="en-US" sz="3500" b="1" dirty="0"/>
              <a:t>the new DTI Customer Request Portal</a:t>
            </a:r>
            <a:endParaRPr lang="en-US" sz="3500" b="1" cap="small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5BBACC-8A02-455F-B7A6-21A63325F301}"/>
              </a:ext>
            </a:extLst>
          </p:cNvPr>
          <p:cNvSpPr txBox="1"/>
          <p:nvPr/>
        </p:nvSpPr>
        <p:spPr>
          <a:xfrm>
            <a:off x="2857500" y="6858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cap="small" dirty="0"/>
              <a:t>ServiceNow</a:t>
            </a:r>
            <a:endParaRPr lang="en-US" sz="5400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500EA64-AA5D-4073-8E97-69883C31034E}"/>
              </a:ext>
            </a:extLst>
          </p:cNvPr>
          <p:cNvSpPr txBox="1">
            <a:spLocks/>
          </p:cNvSpPr>
          <p:nvPr/>
        </p:nvSpPr>
        <p:spPr>
          <a:xfrm>
            <a:off x="914400" y="4724400"/>
            <a:ext cx="4495800" cy="923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000" kern="1200" cap="sm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n-US" sz="3500" dirty="0"/>
            </a:br>
            <a:r>
              <a:rPr lang="en-US" sz="3500" b="1" dirty="0">
                <a:solidFill>
                  <a:srgbClr val="C00000"/>
                </a:solidFill>
              </a:rPr>
              <a:t>DelDOT Portal Retiring</a:t>
            </a:r>
            <a:br>
              <a:rPr lang="en-US" sz="3500" b="1" dirty="0">
                <a:solidFill>
                  <a:srgbClr val="FFC000"/>
                </a:solidFill>
              </a:rPr>
            </a:br>
            <a:r>
              <a:rPr lang="en-US" sz="3500" b="1" dirty="0">
                <a:solidFill>
                  <a:srgbClr val="FFC000"/>
                </a:solidFill>
              </a:rPr>
              <a:t> </a:t>
            </a:r>
            <a:endParaRPr lang="en-US" sz="35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DelDOT Portal Being Retired</a:t>
            </a:r>
            <a:br>
              <a:rPr lang="en-US" dirty="0"/>
            </a:br>
            <a:r>
              <a:rPr lang="en-US" sz="2700" dirty="0"/>
              <a:t>DelDOT Onboarding &amp; other services migrated to </a:t>
            </a:r>
            <a:br>
              <a:rPr lang="en-US" sz="2700" dirty="0"/>
            </a:br>
            <a:r>
              <a:rPr lang="en-US" sz="2700" dirty="0"/>
              <a:t>		</a:t>
            </a:r>
            <a:r>
              <a:rPr lang="en-US" sz="2700" b="1" dirty="0"/>
              <a:t>DTI’s</a:t>
            </a:r>
            <a:r>
              <a:rPr lang="en-US" sz="2700" dirty="0"/>
              <a:t> </a:t>
            </a:r>
            <a:r>
              <a:rPr lang="en-US" sz="2700" b="1" dirty="0"/>
              <a:t>Customer Request portal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9700"/>
            <a:ext cx="8229600" cy="438150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Project Overview</a:t>
            </a:r>
          </a:p>
          <a:p>
            <a:r>
              <a:rPr lang="en-US" dirty="0"/>
              <a:t>Out of the Box Benefits (6)</a:t>
            </a:r>
          </a:p>
          <a:p>
            <a:r>
              <a:rPr lang="en-US" dirty="0"/>
              <a:t>When does this go into effect into ServiceNow?</a:t>
            </a:r>
          </a:p>
          <a:p>
            <a:r>
              <a:rPr lang="en-US" dirty="0"/>
              <a:t>When does this effect DelDOT?</a:t>
            </a:r>
          </a:p>
          <a:p>
            <a:r>
              <a:rPr lang="en-US" dirty="0"/>
              <a:t>Where does DelDOT find their Onboarding?</a:t>
            </a:r>
          </a:p>
          <a:p>
            <a:r>
              <a:rPr lang="en-US" dirty="0"/>
              <a:t>Where does DelDOT report an Issue?</a:t>
            </a:r>
          </a:p>
          <a:p>
            <a:r>
              <a:rPr lang="en-US" dirty="0"/>
              <a:t>When is the project fully completed?</a:t>
            </a:r>
          </a:p>
          <a:p>
            <a:r>
              <a:rPr lang="en-US" dirty="0"/>
              <a:t>What is next for DTI?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625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/>
              <a:t>Project Overview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292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Currently ServiceNow In an extremely customized land</a:t>
            </a:r>
          </a:p>
          <a:p>
            <a:pPr lvl="1"/>
            <a:r>
              <a:rPr lang="en-US" dirty="0"/>
              <a:t>Not using standard ticket structure</a:t>
            </a:r>
          </a:p>
          <a:p>
            <a:pPr lvl="1"/>
            <a:r>
              <a:rPr lang="en-US" dirty="0"/>
              <a:t>Inconsistent user experience</a:t>
            </a:r>
          </a:p>
          <a:p>
            <a:pPr lvl="1"/>
            <a:r>
              <a:rPr lang="en-US" dirty="0"/>
              <a:t>Complex and custom security roles</a:t>
            </a:r>
          </a:p>
          <a:p>
            <a:pPr lvl="1"/>
            <a:r>
              <a:rPr lang="en-US" dirty="0"/>
              <a:t>Customized order process</a:t>
            </a:r>
          </a:p>
          <a:p>
            <a:r>
              <a:rPr lang="en-US" dirty="0"/>
              <a:t>Currently ServiceNow processes Slow to Market </a:t>
            </a:r>
          </a:p>
          <a:p>
            <a:pPr lvl="1"/>
            <a:r>
              <a:rPr lang="en-US" dirty="0"/>
              <a:t>Months to Years (dependent on complexity)</a:t>
            </a:r>
          </a:p>
          <a:p>
            <a:r>
              <a:rPr lang="en-US" dirty="0"/>
              <a:t>Currently can’t take advantage of all the new features released with upgrades</a:t>
            </a:r>
          </a:p>
          <a:p>
            <a:r>
              <a:rPr lang="en-US" dirty="0"/>
              <a:t>Currently Expensive to Create new processes or maintain processes</a:t>
            </a:r>
          </a:p>
          <a:p>
            <a:r>
              <a:rPr lang="en-US" sz="4000" dirty="0"/>
              <a:t>FYI for DelDOT</a:t>
            </a:r>
          </a:p>
          <a:p>
            <a:pPr lvl="1"/>
            <a:r>
              <a:rPr lang="en-US" dirty="0"/>
              <a:t>ServiceNow Request Management module is now less customed and now more out of the box; with that:</a:t>
            </a:r>
          </a:p>
          <a:p>
            <a:pPr lvl="2"/>
            <a:r>
              <a:rPr lang="en-US" dirty="0"/>
              <a:t>DelDOT’s Portal is Retiring due to being highly customized</a:t>
            </a:r>
          </a:p>
          <a:p>
            <a:pPr lvl="2"/>
            <a:r>
              <a:rPr lang="en-US" dirty="0"/>
              <a:t>DelDOT’s Onboarding and Issue reporting now on DTI’s Customer Request Portal</a:t>
            </a:r>
          </a:p>
          <a:p>
            <a:pPr lvl="2"/>
            <a:r>
              <a:rPr lang="en-US" u="sng" dirty="0"/>
              <a:t>DTI as the centralized IT organization for the State of Delaware is providing one consistent portal for all their customer needs.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198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E375A-03D9-4188-8EA0-1F46D77B6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Benefits of moving to one Consistent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E9859-39C0-4CE5-933E-5B0F1C452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17638"/>
            <a:ext cx="7848600" cy="4525962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en-US" b="1" dirty="0"/>
              <a:t>Improved end user experience </a:t>
            </a:r>
            <a:endParaRPr lang="en-US" sz="2400" dirty="0"/>
          </a:p>
          <a:p>
            <a:pPr lvl="2"/>
            <a:r>
              <a:rPr lang="en-US" dirty="0"/>
              <a:t>Enables the service catalog to be structured to provide an online shopping cart experience</a:t>
            </a:r>
            <a:r>
              <a:rPr lang="en-US" b="1" dirty="0"/>
              <a:t> </a:t>
            </a:r>
            <a:endParaRPr lang="en-US" sz="2000" dirty="0"/>
          </a:p>
          <a:p>
            <a:pPr lvl="1"/>
            <a:r>
              <a:rPr lang="en-US" b="1" dirty="0"/>
              <a:t>Improved DTI internal processes for increased efficiency</a:t>
            </a:r>
            <a:endParaRPr lang="en-US" sz="2400" dirty="0"/>
          </a:p>
          <a:p>
            <a:pPr lvl="2"/>
            <a:r>
              <a:rPr lang="en-US" dirty="0"/>
              <a:t>Consolidates similar processes such as reducing 10 security input forms (process requests) to 3 security input forms (process requests)</a:t>
            </a:r>
            <a:endParaRPr lang="en-US" sz="2000" dirty="0"/>
          </a:p>
          <a:p>
            <a:pPr lvl="1"/>
            <a:r>
              <a:rPr lang="en-US" b="1" dirty="0"/>
              <a:t>Increased usage of self-service through the Portal</a:t>
            </a:r>
            <a:endParaRPr lang="en-US" sz="2400" dirty="0"/>
          </a:p>
          <a:p>
            <a:pPr lvl="2"/>
            <a:r>
              <a:rPr lang="en-US" dirty="0"/>
              <a:t>Decreases the dependency on the ServiceDesk </a:t>
            </a:r>
            <a:endParaRPr lang="en-US" sz="2000" dirty="0"/>
          </a:p>
          <a:p>
            <a:pPr lvl="2"/>
            <a:r>
              <a:rPr lang="en-US" dirty="0"/>
              <a:t>Reduces fulfillment times for requested items</a:t>
            </a:r>
            <a:endParaRPr lang="en-US" sz="2000" dirty="0"/>
          </a:p>
          <a:p>
            <a:pPr lvl="1"/>
            <a:r>
              <a:rPr lang="en-US" b="1" dirty="0"/>
              <a:t>Improved communication about DTI services</a:t>
            </a:r>
            <a:r>
              <a:rPr lang="en-US" dirty="0"/>
              <a:t> </a:t>
            </a:r>
            <a:r>
              <a:rPr lang="en-US" b="1" dirty="0"/>
              <a:t>and products </a:t>
            </a:r>
            <a:endParaRPr lang="en-US" sz="2400" dirty="0"/>
          </a:p>
          <a:p>
            <a:pPr lvl="2"/>
            <a:r>
              <a:rPr lang="en-US" dirty="0"/>
              <a:t>Increases utilization of the Portal and the Service Now Catalog</a:t>
            </a:r>
            <a:endParaRPr lang="en-US" sz="2000" dirty="0"/>
          </a:p>
          <a:p>
            <a:pPr lvl="1"/>
            <a:r>
              <a:rPr lang="en-US" b="1" dirty="0"/>
              <a:t>Increased user involvement with the creation and maintenance of ServiceNow components</a:t>
            </a:r>
            <a:r>
              <a:rPr lang="en-US" dirty="0"/>
              <a:t> </a:t>
            </a:r>
            <a:endParaRPr lang="en-US" sz="2400" dirty="0"/>
          </a:p>
          <a:p>
            <a:pPr lvl="2"/>
            <a:r>
              <a:rPr lang="en-US" dirty="0"/>
              <a:t>More DTI team and product manager empowerment </a:t>
            </a:r>
            <a:endParaRPr lang="en-US" sz="2000" dirty="0"/>
          </a:p>
          <a:p>
            <a:pPr lvl="1"/>
            <a:r>
              <a:rPr lang="en-US" b="1" dirty="0"/>
              <a:t>Reduced costly ServiceNow customizations</a:t>
            </a:r>
            <a:endParaRPr lang="en-US" sz="2400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58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8D88D-8254-4D12-8F69-422B032DA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 </a:t>
            </a:r>
            <a:r>
              <a:rPr lang="en-US" b="1" dirty="0"/>
              <a:t>August 21, 2020 </a:t>
            </a:r>
            <a:r>
              <a:rPr lang="en-US" dirty="0"/>
              <a:t>DTI will be retiring                         DelDOT’s ServiceNow portal</a:t>
            </a:r>
          </a:p>
        </p:txBody>
      </p:sp>
      <p:pic>
        <p:nvPicPr>
          <p:cNvPr id="2050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DF65996-4E97-4C19-BC63-DB8B7E095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3826495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5F6A860-9689-46FC-A8A2-CCA5463C9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656" y="2009863"/>
            <a:ext cx="4347344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057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2511-6D9E-4729-991A-FD16FF651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74638"/>
            <a:ext cx="8839200" cy="126168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On August 24, 2020 – DelDOT will be using DTI’s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Customer Request Portal for all services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including IT onboarding.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1E34D7-417C-497A-BB0E-6EA08B56CA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156"/>
          <a:stretch/>
        </p:blipFill>
        <p:spPr>
          <a:xfrm>
            <a:off x="487960" y="1676400"/>
            <a:ext cx="7924800" cy="2667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D640D3A-6708-4895-AA97-EA8CB27C1059}"/>
              </a:ext>
            </a:extLst>
          </p:cNvPr>
          <p:cNvSpPr/>
          <p:nvPr/>
        </p:nvSpPr>
        <p:spPr>
          <a:xfrm>
            <a:off x="945160" y="1905000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https://delaware.service-now.com/dti_sp?sysparm_stack=no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3A84E8E-B772-4690-BB8F-64FDDDA4E372}"/>
              </a:ext>
            </a:extLst>
          </p:cNvPr>
          <p:cNvSpPr/>
          <p:nvPr/>
        </p:nvSpPr>
        <p:spPr>
          <a:xfrm>
            <a:off x="213220" y="1981200"/>
            <a:ext cx="777380" cy="2169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6435054-EBD2-4909-A664-5C3430C85013}"/>
              </a:ext>
            </a:extLst>
          </p:cNvPr>
          <p:cNvSpPr/>
          <p:nvPr/>
        </p:nvSpPr>
        <p:spPr>
          <a:xfrm>
            <a:off x="246076" y="4554523"/>
            <a:ext cx="777380" cy="2169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968CD0-A04F-4946-AA56-360F3FC6F098}"/>
              </a:ext>
            </a:extLst>
          </p:cNvPr>
          <p:cNvSpPr/>
          <p:nvPr/>
        </p:nvSpPr>
        <p:spPr>
          <a:xfrm>
            <a:off x="945160" y="4483477"/>
            <a:ext cx="7307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https://delaware.service-now.com/dti_sp?sysparm_stack=no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344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6C35A-9915-4996-A04B-6132192C4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DTI’s Customer Request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5E6E3-4557-45B0-8BCE-5C0AC7ECA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495800"/>
          </a:xfrm>
        </p:spPr>
        <p:txBody>
          <a:bodyPr>
            <a:normAutofit/>
          </a:bodyPr>
          <a:lstStyle/>
          <a:p>
            <a:r>
              <a:rPr lang="en-US" dirty="0"/>
              <a:t>Need request access or application enhancements  </a:t>
            </a:r>
          </a:p>
          <a:p>
            <a:pPr lvl="1"/>
            <a:r>
              <a:rPr lang="en-US" dirty="0"/>
              <a:t>Use Request Something on the Portal</a:t>
            </a:r>
          </a:p>
          <a:p>
            <a:r>
              <a:rPr lang="en-US" dirty="0"/>
              <a:t>Need to report an issue to DTI</a:t>
            </a:r>
          </a:p>
          <a:p>
            <a:pPr lvl="1"/>
            <a:r>
              <a:rPr lang="en-US" dirty="0"/>
              <a:t>Use Get Help on the Portal</a:t>
            </a:r>
          </a:p>
          <a:p>
            <a:r>
              <a:rPr lang="en-US" dirty="0"/>
              <a:t>Can’t find what you’re looking for or short on time to explore</a:t>
            </a:r>
          </a:p>
          <a:p>
            <a:pPr lvl="1"/>
            <a:r>
              <a:rPr lang="en-US" dirty="0"/>
              <a:t>Use the Search bar on the Portal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CC61EA-6FA9-4423-A610-E182B0E516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38" b="13265"/>
          <a:stretch/>
        </p:blipFill>
        <p:spPr>
          <a:xfrm>
            <a:off x="6934200" y="2211559"/>
            <a:ext cx="1562318" cy="6096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942B77-A14B-4EBF-93A0-28452D1DA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076" y="3376498"/>
            <a:ext cx="1324160" cy="54300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08CED9-6FFC-4FCD-B301-E7B0A1BBCF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2" t="23709" r="2073" b="27066"/>
          <a:stretch/>
        </p:blipFill>
        <p:spPr>
          <a:xfrm>
            <a:off x="3581400" y="4550061"/>
            <a:ext cx="4572000" cy="3048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120146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9C88F-D7B0-40A2-9660-CC37AE581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DTI Next Steps: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6730D-434F-40F8-9B32-B9EBC70FC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46" y="1371600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What’s Next for DTI?</a:t>
            </a:r>
          </a:p>
          <a:p>
            <a:pPr lvl="1"/>
            <a:r>
              <a:rPr lang="en-US" dirty="0"/>
              <a:t>Doing more ServiceNow modules from customized to out of the box.</a:t>
            </a:r>
          </a:p>
          <a:p>
            <a:pPr lvl="2"/>
            <a:r>
              <a:rPr lang="en-US" dirty="0"/>
              <a:t>Next module is Incident Management.</a:t>
            </a:r>
          </a:p>
          <a:p>
            <a:pPr lvl="2"/>
            <a:r>
              <a:rPr lang="en-US" dirty="0"/>
              <a:t>Scheduled to start in Fall 2020</a:t>
            </a:r>
          </a:p>
          <a:p>
            <a:r>
              <a:rPr lang="en-US" dirty="0"/>
              <a:t>Things to Remember for Right Now</a:t>
            </a:r>
          </a:p>
          <a:p>
            <a:pPr lvl="1"/>
            <a:r>
              <a:rPr lang="en-US" dirty="0"/>
              <a:t>8/21 – DelDOT portal going away</a:t>
            </a:r>
          </a:p>
          <a:p>
            <a:pPr lvl="1"/>
            <a:r>
              <a:rPr lang="en-US" dirty="0"/>
              <a:t>8/24 – DelDOT uses DTI’s Customer Request Portal for IT products and services including IT Onboarding.</a:t>
            </a:r>
          </a:p>
        </p:txBody>
      </p:sp>
    </p:spTree>
    <p:extLst>
      <p:ext uri="{BB962C8B-B14F-4D97-AF65-F5344CB8AC3E}">
        <p14:creationId xmlns:p14="http://schemas.microsoft.com/office/powerpoint/2010/main" val="1346701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AB9FC1-D64C-4B44-B29F-F181F2ECA0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72339" y="1066800"/>
            <a:ext cx="6199322" cy="36576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1EDE73-85B9-445D-9DE7-C9313F680F68}"/>
              </a:ext>
            </a:extLst>
          </p:cNvPr>
          <p:cNvSpPr txBox="1"/>
          <p:nvPr/>
        </p:nvSpPr>
        <p:spPr>
          <a:xfrm>
            <a:off x="1472339" y="4744065"/>
            <a:ext cx="6199322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Have any questions? Please reach out to the ServiceNow project manager at Terri.Crowe@delaware.gov.</a:t>
            </a:r>
          </a:p>
        </p:txBody>
      </p:sp>
    </p:spTree>
    <p:extLst>
      <p:ext uri="{BB962C8B-B14F-4D97-AF65-F5344CB8AC3E}">
        <p14:creationId xmlns:p14="http://schemas.microsoft.com/office/powerpoint/2010/main" val="19295701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Department of Technology and Information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&amp;lt;&amp;lt;Insert Title&amp;gt;&amp;gt;&amp;quot;&quot;/&gt;&lt;property id=&quot;20307&quot; value=&quot;257&quot;/&gt;&lt;/object&gt;&lt;object type=&quot;3&quot; unique_id=&quot;10005&quot;&gt;&lt;property id=&quot;20148&quot; value=&quot;5&quot;/&gt;&lt;property id=&quot;20300&quot; value=&quot;Slide 3 - &amp;quot;&amp;lt;&amp;lt;Insert Title&amp;gt;&amp;gt;&amp;quot;&quot;/&gt;&lt;property id=&quot;20307&quot; value=&quot;261&quot;/&gt;&lt;/object&gt;&lt;object type=&quot;3&quot; unique_id=&quot;10006&quot;&gt;&lt;property id=&quot;20148&quot; value=&quot;5&quot;/&gt;&lt;property id=&quot;20300&quot; value=&quot;Slide 4 - &amp;quot;&amp;lt;&amp;lt;Insert Section header&amp;gt;&amp;gt;&amp;quot;&quot;/&gt;&lt;property id=&quot;20307&quot; value=&quot;260&quot;/&gt;&lt;/object&gt;&lt;object type=&quot;3&quot; unique_id=&quot;10007&quot;&gt;&lt;property id=&quot;20148&quot; value=&quot;5&quot;/&gt;&lt;property id=&quot;20300&quot; value=&quot;Slide 5 - &amp;quot;&amp;lt;&amp;lt;Insert Title&amp;gt;&amp;gt;&amp;quot;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59&quot;/&gt;&lt;/object&gt;&lt;/object&gt;&lt;object type=&quot;8&quot; unique_id=&quot;100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BusDsgSld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30EF9A4EB1634F8522DB5984EE383B" ma:contentTypeVersion="5" ma:contentTypeDescription="Create a new document." ma:contentTypeScope="" ma:versionID="e839942bc64e8289f0f7fe2668ac75b3">
  <xsd:schema xmlns:xsd="http://www.w3.org/2001/XMLSchema" xmlns:xs="http://www.w3.org/2001/XMLSchema" xmlns:p="http://schemas.microsoft.com/office/2006/metadata/properties" xmlns:ns3="ed7e6389-8e8d-4374-a5ce-2cf2556d22f4" xmlns:ns4="77aea111-c2ab-4171-b64b-054265502765" targetNamespace="http://schemas.microsoft.com/office/2006/metadata/properties" ma:root="true" ma:fieldsID="749ed9d4dba762d9973c4e1b7b738792" ns3:_="" ns4:_="">
    <xsd:import namespace="ed7e6389-8e8d-4374-a5ce-2cf2556d22f4"/>
    <xsd:import namespace="77aea111-c2ab-4171-b64b-0542655027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7e6389-8e8d-4374-a5ce-2cf2556d22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aea111-c2ab-4171-b64b-05426550276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CF3442-FE79-4BD6-A6B6-45EF265EB2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AFC77D-A0C5-443E-9F12-3D7D094ABF64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metadata/properties"/>
    <ds:schemaRef ds:uri="http://purl.org/dc/dcmitype/"/>
    <ds:schemaRef ds:uri="77aea111-c2ab-4171-b64b-054265502765"/>
    <ds:schemaRef ds:uri="ed7e6389-8e8d-4374-a5ce-2cf2556d22f4"/>
  </ds:schemaRefs>
</ds:datastoreItem>
</file>

<file path=customXml/itemProps3.xml><?xml version="1.0" encoding="utf-8"?>
<ds:datastoreItem xmlns:ds="http://schemas.openxmlformats.org/officeDocument/2006/customXml" ds:itemID="{EBFEC5F1-9659-4239-8384-001731D953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7e6389-8e8d-4374-a5ce-2cf2556d22f4"/>
    <ds:schemaRef ds:uri="77aea111-c2ab-4171-b64b-0542655027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design slides (Burgundy Wave design)</Template>
  <TotalTime>9196</TotalTime>
  <Words>523</Words>
  <Application>Microsoft Office PowerPoint</Application>
  <PresentationFormat>On-screen Show (4:3)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BusDsgSld</vt:lpstr>
      <vt:lpstr>the new DTI Customer Request Portal</vt:lpstr>
      <vt:lpstr>DelDOT Portal Being Retired DelDOT Onboarding &amp; other services migrated to    DTI’s Customer Request portal</vt:lpstr>
      <vt:lpstr>Project Overview  </vt:lpstr>
      <vt:lpstr>Benefits of moving to one Consistent Portal</vt:lpstr>
      <vt:lpstr>On August 21, 2020 DTI will be retiring                         DelDOT’s ServiceNow portal</vt:lpstr>
      <vt:lpstr>On August 24, 2020 – DelDOT will be using DTI’s  Customer Request Portal for all services  including IT onboarding.</vt:lpstr>
      <vt:lpstr>DTI’s Customer Request Portal</vt:lpstr>
      <vt:lpstr>DTI Next Steps:</vt:lpstr>
      <vt:lpstr>PowerPoint Presentation</vt:lpstr>
    </vt:vector>
  </TitlesOfParts>
  <Company>State of Delaware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Technology and Information</dc:title>
  <dc:creator>Kamboj, Baljinder K (DTI)</dc:creator>
  <cp:keywords/>
  <cp:lastModifiedBy>Crowe, Terri M. (DTI)</cp:lastModifiedBy>
  <cp:revision>113</cp:revision>
  <dcterms:created xsi:type="dcterms:W3CDTF">2016-03-04T20:59:49Z</dcterms:created>
  <dcterms:modified xsi:type="dcterms:W3CDTF">2020-08-14T13:52:12Z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TC103852699990</vt:lpwstr>
  </property>
  <property fmtid="{D5CDD505-2E9C-101B-9397-08002B2CF9AE}" pid="3" name="ContentTypeId">
    <vt:lpwstr>0x010100DD30EF9A4EB1634F8522DB5984EE383B</vt:lpwstr>
  </property>
  <property fmtid="{D5CDD505-2E9C-101B-9397-08002B2CF9AE}" pid="4" name="_dlc_DocIdItemGuid">
    <vt:lpwstr>7cd8be6d-046a-4632-8d09-8d476585cbfe</vt:lpwstr>
  </property>
</Properties>
</file>